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6" r:id="rId5"/>
    <p:sldId id="267" r:id="rId6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1"/>
    <a:srgbClr val="167AC2"/>
    <a:srgbClr val="E6E6E6"/>
    <a:srgbClr val="1777AA"/>
    <a:srgbClr val="00407A"/>
    <a:srgbClr val="968679"/>
    <a:srgbClr val="AB9887"/>
    <a:srgbClr val="D9E2F3"/>
    <a:srgbClr val="548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394" y="-1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07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00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91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85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89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61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15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48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81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49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23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C0C0-4192-4B36-BC7D-E0D9135CABE9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819B-B7A2-4986-B1D8-79E7BBA53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53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o@tesicnor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hombre, niño, joven&#10;&#10;Descripción generada automáticamente">
            <a:extLst>
              <a:ext uri="{FF2B5EF4-FFF2-40B4-BE49-F238E27FC236}">
                <a16:creationId xmlns:a16="http://schemas.microsoft.com/office/drawing/2014/main" id="{D0ABF751-E356-3F6F-2256-A03132F2D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0" y="-8492"/>
            <a:ext cx="8046893" cy="53050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DC94FB0-3D44-4B68-924C-EA1BC2988CF2}"/>
              </a:ext>
            </a:extLst>
          </p:cNvPr>
          <p:cNvSpPr/>
          <p:nvPr/>
        </p:nvSpPr>
        <p:spPr>
          <a:xfrm>
            <a:off x="-1" y="5251864"/>
            <a:ext cx="7573121" cy="154767"/>
          </a:xfrm>
          <a:prstGeom prst="rect">
            <a:avLst/>
          </a:prstGeom>
          <a:solidFill>
            <a:srgbClr val="548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3B754E0-6C79-493A-AC07-9E66BD3C18B5}"/>
              </a:ext>
            </a:extLst>
          </p:cNvPr>
          <p:cNvSpPr/>
          <p:nvPr/>
        </p:nvSpPr>
        <p:spPr>
          <a:xfrm>
            <a:off x="1435193" y="5597405"/>
            <a:ext cx="4773707" cy="221533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2E72E4-0C72-4795-B401-1D3FD0E4AE34}"/>
              </a:ext>
            </a:extLst>
          </p:cNvPr>
          <p:cNvSpPr txBox="1"/>
          <p:nvPr/>
        </p:nvSpPr>
        <p:spPr>
          <a:xfrm>
            <a:off x="132042" y="8304464"/>
            <a:ext cx="395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0" u="none" strike="noStrike" baseline="0" dirty="0">
                <a:solidFill>
                  <a:srgbClr val="7A7A7A"/>
                </a:solidFill>
                <a:latin typeface="Verdana" panose="020B0604030504040204" pitchFamily="34" charset="0"/>
              </a:rPr>
              <a:t>Participa: </a:t>
            </a:r>
            <a:endParaRPr lang="es-ES" sz="2000" b="1" dirty="0">
              <a:solidFill>
                <a:srgbClr val="968679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697570D-40E2-4B8E-8964-BCCEDB48EB8A}"/>
              </a:ext>
            </a:extLst>
          </p:cNvPr>
          <p:cNvSpPr/>
          <p:nvPr/>
        </p:nvSpPr>
        <p:spPr>
          <a:xfrm>
            <a:off x="537881" y="2015308"/>
            <a:ext cx="7035239" cy="2393577"/>
          </a:xfrm>
          <a:prstGeom prst="rect">
            <a:avLst/>
          </a:prstGeom>
          <a:solidFill>
            <a:srgbClr val="D9E2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D4B45B-5845-4DC2-B2BD-238E50C0AAA8}"/>
              </a:ext>
            </a:extLst>
          </p:cNvPr>
          <p:cNvSpPr txBox="1"/>
          <p:nvPr/>
        </p:nvSpPr>
        <p:spPr>
          <a:xfrm>
            <a:off x="537881" y="2031443"/>
            <a:ext cx="6923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6FC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</a:rPr>
              <a:t>¿Cómo realizar una evaluación del riesgo por arco eléctrico?</a:t>
            </a:r>
            <a:endParaRPr lang="es-ES" sz="5400" b="1" dirty="0">
              <a:solidFill>
                <a:srgbClr val="006FC1"/>
              </a:solidFill>
              <a:effectLst>
                <a:outerShdw blurRad="50800" dist="50800" dir="5400000" algn="ctr" rotWithShape="0">
                  <a:schemeClr val="bg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BAB29A-4580-40F0-BDF2-8B192EC1F89E}"/>
              </a:ext>
            </a:extLst>
          </p:cNvPr>
          <p:cNvSpPr txBox="1"/>
          <p:nvPr/>
        </p:nvSpPr>
        <p:spPr>
          <a:xfrm>
            <a:off x="1946368" y="5665722"/>
            <a:ext cx="4773707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u="sng" dirty="0"/>
              <a:t>Fecha</a:t>
            </a:r>
            <a:r>
              <a:rPr lang="es-ES" dirty="0"/>
              <a:t>: Jueves 15 de junio de 2023</a:t>
            </a:r>
          </a:p>
          <a:p>
            <a:pPr>
              <a:lnSpc>
                <a:spcPct val="200000"/>
              </a:lnSpc>
            </a:pPr>
            <a:r>
              <a:rPr lang="es-ES" b="1" u="sng" dirty="0"/>
              <a:t>Hora</a:t>
            </a:r>
            <a:r>
              <a:rPr lang="es-ES" dirty="0"/>
              <a:t>: 11h – 12h (España)</a:t>
            </a:r>
          </a:p>
          <a:p>
            <a:pPr>
              <a:lnSpc>
                <a:spcPct val="200000"/>
              </a:lnSpc>
            </a:pPr>
            <a:r>
              <a:rPr lang="es-ES" b="1" u="sng" dirty="0"/>
              <a:t>Formato</a:t>
            </a:r>
            <a:r>
              <a:rPr lang="es-ES" dirty="0"/>
              <a:t>: Online  </a:t>
            </a:r>
          </a:p>
          <a:p>
            <a:pPr>
              <a:lnSpc>
                <a:spcPct val="200000"/>
              </a:lnSpc>
            </a:pP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46032D-3D3E-4744-BB2E-77D2B9C44B30}"/>
              </a:ext>
            </a:extLst>
          </p:cNvPr>
          <p:cNvSpPr txBox="1"/>
          <p:nvPr/>
        </p:nvSpPr>
        <p:spPr>
          <a:xfrm>
            <a:off x="415317" y="284157"/>
            <a:ext cx="298076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WEBINAR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3C40DF0-3963-4C3D-A25A-18CF1B3BA4C3}"/>
              </a:ext>
            </a:extLst>
          </p:cNvPr>
          <p:cNvSpPr/>
          <p:nvPr/>
        </p:nvSpPr>
        <p:spPr>
          <a:xfrm>
            <a:off x="4467847" y="8607152"/>
            <a:ext cx="1633476" cy="159408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1" t="-13941" r="599" b="-28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D6AB77-B50A-4FCC-8C25-E4BD4AF60E89}"/>
              </a:ext>
            </a:extLst>
          </p:cNvPr>
          <p:cNvSpPr txBox="1"/>
          <p:nvPr/>
        </p:nvSpPr>
        <p:spPr>
          <a:xfrm>
            <a:off x="860611" y="8879169"/>
            <a:ext cx="3606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1777AA"/>
                </a:solidFill>
              </a:rPr>
              <a:t>Jokin Mendia</a:t>
            </a:r>
          </a:p>
          <a:p>
            <a:r>
              <a:rPr lang="es-ES" sz="2400" dirty="0"/>
              <a:t>Experto en Servicios Eléctricos. </a:t>
            </a:r>
          </a:p>
        </p:txBody>
      </p:sp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78A00E93-1752-40E2-948C-A70089FCA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60" y="499581"/>
            <a:ext cx="1289898" cy="2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073A7EB6-1F61-4EAF-880C-E59A680C3ACA}"/>
              </a:ext>
            </a:extLst>
          </p:cNvPr>
          <p:cNvSpPr txBox="1"/>
          <p:nvPr/>
        </p:nvSpPr>
        <p:spPr>
          <a:xfrm>
            <a:off x="518461" y="612494"/>
            <a:ext cx="254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solidFill>
                  <a:srgbClr val="006FC1"/>
                </a:solidFill>
              </a:rPr>
              <a:t>Presentación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4880DE40-5197-449E-9822-F7829BC9E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90" y="126811"/>
            <a:ext cx="1195011" cy="291771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5674C6B-9E0E-4A5F-9F87-74938CC0AAD2}"/>
              </a:ext>
            </a:extLst>
          </p:cNvPr>
          <p:cNvCxnSpPr>
            <a:cxnSpLocks/>
          </p:cNvCxnSpPr>
          <p:nvPr/>
        </p:nvCxnSpPr>
        <p:spPr>
          <a:xfrm>
            <a:off x="1675840" y="5279187"/>
            <a:ext cx="3506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5B3E7F0-7BD5-4C1B-BD6E-F27FCF1275C3}"/>
              </a:ext>
            </a:extLst>
          </p:cNvPr>
          <p:cNvSpPr txBox="1"/>
          <p:nvPr/>
        </p:nvSpPr>
        <p:spPr>
          <a:xfrm>
            <a:off x="0" y="5529744"/>
            <a:ext cx="7559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6FC1"/>
                </a:solidFill>
              </a:rPr>
              <a:t>Estructura del Webinar y Contenidos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6F4D85F-971E-46DE-9BA3-24CBA41C19CE}"/>
              </a:ext>
            </a:extLst>
          </p:cNvPr>
          <p:cNvSpPr txBox="1"/>
          <p:nvPr/>
        </p:nvSpPr>
        <p:spPr>
          <a:xfrm>
            <a:off x="1885017" y="9668292"/>
            <a:ext cx="5311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Llamando al teléfono 948 214 040, o enviando un correo electrónico a </a:t>
            </a:r>
            <a:r>
              <a:rPr lang="es-ES" sz="1600" dirty="0">
                <a:hlinkClick r:id="rId3"/>
              </a:rPr>
              <a:t>contacto@tesicnor.com</a:t>
            </a:r>
            <a:r>
              <a:rPr lang="es-ES" sz="1600" dirty="0"/>
              <a:t>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9952C7-5EB2-422D-8223-7C9941A6213A}"/>
              </a:ext>
            </a:extLst>
          </p:cNvPr>
          <p:cNvSpPr txBox="1"/>
          <p:nvPr/>
        </p:nvSpPr>
        <p:spPr>
          <a:xfrm>
            <a:off x="566275" y="9664441"/>
            <a:ext cx="140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167AC2"/>
                </a:solidFill>
              </a:rPr>
              <a:t>INSCRÍBETE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21D0E57-2693-4817-9F01-8A95F1232776}"/>
              </a:ext>
            </a:extLst>
          </p:cNvPr>
          <p:cNvCxnSpPr>
            <a:cxnSpLocks/>
          </p:cNvCxnSpPr>
          <p:nvPr/>
        </p:nvCxnSpPr>
        <p:spPr>
          <a:xfrm>
            <a:off x="1789580" y="9346129"/>
            <a:ext cx="3506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AD60BB-8BFD-42D7-BECD-820334B6366D}"/>
              </a:ext>
            </a:extLst>
          </p:cNvPr>
          <p:cNvSpPr txBox="1"/>
          <p:nvPr/>
        </p:nvSpPr>
        <p:spPr>
          <a:xfrm>
            <a:off x="251761" y="1230906"/>
            <a:ext cx="31772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accidentes eléctricos son una de las causas principales de las muertes en la industria. </a:t>
            </a:r>
          </a:p>
          <a:p>
            <a:pPr algn="just"/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legislación estatal vigente marca como un requisito fundamental la identificación y evaluación de los riesgos, dentro de la cual se encuentran los riesgos eléctricos. Sin embargo, en la industria seguimos mezclando conceptos entre el riesgo por choque eléctrico y el riesgo por arco eléctrico. Además, las normas nos marcan el “Qué” debemos realizar, pero no específica el “Cómo”, por lo que nos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92E0A54-B5E5-4146-BA71-4A752BC6E6DB}"/>
              </a:ext>
            </a:extLst>
          </p:cNvPr>
          <p:cNvSpPr txBox="1"/>
          <p:nvPr/>
        </p:nvSpPr>
        <p:spPr>
          <a:xfrm>
            <a:off x="3530601" y="1230906"/>
            <a:ext cx="386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encontramos en un escenario en el que las empresas con riesgo eléctrico no han podido abordar correctamente la gestión de los riesgos.</a:t>
            </a:r>
          </a:p>
          <a:p>
            <a:pPr algn="just"/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webinar explicaremos como abordar la evaluación del riesgo por arco eléctrico, mediante metodologías específicas como la IEEE 1584/1028 y las medidas preventivas a tomar con objeto de la reducción del riesgo por arco eléctrico. Comenzando desde las normas nacionales y siguiendo por normativas internacionales (como la NFPA 70E), explicaremos el escenario actual para la valoración de este riesgo.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8CDBBF9-1757-48E7-B68B-2EB859143A95}"/>
              </a:ext>
            </a:extLst>
          </p:cNvPr>
          <p:cNvSpPr txBox="1"/>
          <p:nvPr/>
        </p:nvSpPr>
        <p:spPr>
          <a:xfrm>
            <a:off x="1885017" y="7296437"/>
            <a:ext cx="5770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67AC2"/>
                </a:solidFill>
              </a:rPr>
              <a:t>¿Cómo realizar una evaluación del riesgo </a:t>
            </a:r>
          </a:p>
          <a:p>
            <a:r>
              <a:rPr lang="es-ES" dirty="0">
                <a:solidFill>
                  <a:srgbClr val="167AC2"/>
                </a:solidFill>
              </a:rPr>
              <a:t>por arco eléctrico?</a:t>
            </a:r>
          </a:p>
          <a:p>
            <a:r>
              <a:rPr lang="es-ES" i="1" dirty="0"/>
              <a:t>Don Jokin Mendia. </a:t>
            </a:r>
          </a:p>
          <a:p>
            <a:endParaRPr lang="es-ES" dirty="0"/>
          </a:p>
          <a:p>
            <a:r>
              <a:rPr lang="es-ES" dirty="0">
                <a:solidFill>
                  <a:srgbClr val="167AC2"/>
                </a:solidFill>
              </a:rPr>
              <a:t>Preguntas, resolución de dudas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/>
              <a:t>Participantes y organizadores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5ED7698-1698-438D-A52B-A2F89669B292}"/>
              </a:ext>
            </a:extLst>
          </p:cNvPr>
          <p:cNvSpPr txBox="1"/>
          <p:nvPr/>
        </p:nvSpPr>
        <p:spPr>
          <a:xfrm>
            <a:off x="448708" y="7335491"/>
            <a:ext cx="172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67AC2"/>
                </a:solidFill>
              </a:rPr>
              <a:t>11h00-11h45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E6DF59C-B291-4DA2-9141-039B607A5664}"/>
              </a:ext>
            </a:extLst>
          </p:cNvPr>
          <p:cNvSpPr txBox="1"/>
          <p:nvPr/>
        </p:nvSpPr>
        <p:spPr>
          <a:xfrm>
            <a:off x="448707" y="8416692"/>
            <a:ext cx="172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67AC2"/>
                </a:solidFill>
              </a:rPr>
              <a:t>11h45-12h00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AF058A5-AFDC-4535-AFF2-D93A443EDF8B}"/>
              </a:ext>
            </a:extLst>
          </p:cNvPr>
          <p:cNvSpPr txBox="1"/>
          <p:nvPr/>
        </p:nvSpPr>
        <p:spPr>
          <a:xfrm>
            <a:off x="1885017" y="6398771"/>
            <a:ext cx="577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67AC2"/>
                </a:solidFill>
              </a:rPr>
              <a:t>Apertura Webinar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i="1" dirty="0"/>
              <a:t>Don Rubén Guerrero. Tesicnor </a:t>
            </a:r>
          </a:p>
        </p:txBody>
      </p:sp>
    </p:spTree>
    <p:extLst>
      <p:ext uri="{BB962C8B-B14F-4D97-AF65-F5344CB8AC3E}">
        <p14:creationId xmlns:p14="http://schemas.microsoft.com/office/powerpoint/2010/main" val="2781753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68B942DAB2D64E8CC86AC5AAE73BFE" ma:contentTypeVersion="10" ma:contentTypeDescription="Crear nuevo documento." ma:contentTypeScope="" ma:versionID="b37bbfc5e06861a2dd24d8962aff884d">
  <xsd:schema xmlns:xsd="http://www.w3.org/2001/XMLSchema" xmlns:xs="http://www.w3.org/2001/XMLSchema" xmlns:p="http://schemas.microsoft.com/office/2006/metadata/properties" xmlns:ns3="b617725c-cb2c-4d33-af71-7e846cdf82c2" xmlns:ns4="f736c2a8-9142-420d-9773-a3fa2eb23754" targetNamespace="http://schemas.microsoft.com/office/2006/metadata/properties" ma:root="true" ma:fieldsID="56741f7148488df15231ca9d2695a83f" ns3:_="" ns4:_="">
    <xsd:import namespace="b617725c-cb2c-4d33-af71-7e846cdf82c2"/>
    <xsd:import namespace="f736c2a8-9142-420d-9773-a3fa2eb237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7725c-cb2c-4d33-af71-7e846cdf8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6c2a8-9142-420d-9773-a3fa2eb2375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F0F5F2-A5F2-4939-B123-F8CD144795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31FCDD-F8B5-42C2-8581-DB8549B417B4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f736c2a8-9142-420d-9773-a3fa2eb23754"/>
    <ds:schemaRef ds:uri="http://purl.org/dc/dcmitype/"/>
    <ds:schemaRef ds:uri="http://www.w3.org/XML/1998/namespace"/>
    <ds:schemaRef ds:uri="b617725c-cb2c-4d33-af71-7e846cdf82c2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B48904-A600-4617-A705-ABFB1CBBC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17725c-cb2c-4d33-af71-7e846cdf82c2"/>
    <ds:schemaRef ds:uri="f736c2a8-9142-420d-9773-a3fa2eb237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274</Words>
  <Application>Microsoft Office PowerPoint</Application>
  <PresentationFormat>Personalizado</PresentationFormat>
  <Paragraphs>27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Anaïs Brocheriou - Tesicnor</dc:creator>
  <cp:lastModifiedBy>Contacto - Tesicnor</cp:lastModifiedBy>
  <cp:revision>67</cp:revision>
  <cp:lastPrinted>2021-02-09T09:43:50Z</cp:lastPrinted>
  <dcterms:created xsi:type="dcterms:W3CDTF">2021-02-04T14:16:13Z</dcterms:created>
  <dcterms:modified xsi:type="dcterms:W3CDTF">2023-06-05T09:05:29Z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0x010100BD68B942DAB2D64E8CC86AC5AAE73BFE</vt:lpwstr>
  </property>
</Properties>
</file>