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  <p:sldId id="264" r:id="rId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C1"/>
    <a:srgbClr val="167AC2"/>
    <a:srgbClr val="E6E6E6"/>
    <a:srgbClr val="1777AA"/>
    <a:srgbClr val="00407A"/>
    <a:srgbClr val="968679"/>
    <a:srgbClr val="AB9887"/>
    <a:srgbClr val="D9E2F3"/>
    <a:srgbClr val="548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07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00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91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85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89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1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15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4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81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49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C0C0-4192-4B36-BC7D-E0D9135CABE9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819B-B7A2-4986-B1D8-79E7BBA53A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5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ontacto@tesicnor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66B410C-F063-42DE-B7CB-AC1CEBB933CC}"/>
              </a:ext>
            </a:extLst>
          </p:cNvPr>
          <p:cNvSpPr/>
          <p:nvPr/>
        </p:nvSpPr>
        <p:spPr>
          <a:xfrm>
            <a:off x="0" y="0"/>
            <a:ext cx="7573120" cy="534419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DC94FB0-3D44-4B68-924C-EA1BC2988CF2}"/>
              </a:ext>
            </a:extLst>
          </p:cNvPr>
          <p:cNvSpPr/>
          <p:nvPr/>
        </p:nvSpPr>
        <p:spPr>
          <a:xfrm>
            <a:off x="-1" y="5251864"/>
            <a:ext cx="7573121" cy="154767"/>
          </a:xfrm>
          <a:prstGeom prst="rect">
            <a:avLst/>
          </a:prstGeom>
          <a:solidFill>
            <a:srgbClr val="548D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3B754E0-6C79-493A-AC07-9E66BD3C18B5}"/>
              </a:ext>
            </a:extLst>
          </p:cNvPr>
          <p:cNvSpPr/>
          <p:nvPr/>
        </p:nvSpPr>
        <p:spPr>
          <a:xfrm>
            <a:off x="1435193" y="5597405"/>
            <a:ext cx="4773707" cy="1891898"/>
          </a:xfrm>
          <a:prstGeom prst="rect">
            <a:avLst/>
          </a:prstGeom>
          <a:solidFill>
            <a:srgbClr val="D9E2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22E72E4-0C72-4795-B401-1D3FD0E4AE34}"/>
              </a:ext>
            </a:extLst>
          </p:cNvPr>
          <p:cNvSpPr txBox="1"/>
          <p:nvPr/>
        </p:nvSpPr>
        <p:spPr>
          <a:xfrm>
            <a:off x="163792" y="7725763"/>
            <a:ext cx="395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0" u="none" strike="noStrike" baseline="0" dirty="0">
                <a:solidFill>
                  <a:srgbClr val="7A7A7A"/>
                </a:solidFill>
                <a:latin typeface="Verdana" panose="020B0604030504040204" pitchFamily="34" charset="0"/>
              </a:rPr>
              <a:t>Organizan y Participan: </a:t>
            </a:r>
            <a:endParaRPr lang="es-ES" b="1" dirty="0">
              <a:solidFill>
                <a:srgbClr val="968679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697570D-40E2-4B8E-8964-BCCEDB48EB8A}"/>
              </a:ext>
            </a:extLst>
          </p:cNvPr>
          <p:cNvSpPr/>
          <p:nvPr/>
        </p:nvSpPr>
        <p:spPr>
          <a:xfrm>
            <a:off x="599607" y="1987938"/>
            <a:ext cx="7035239" cy="2160160"/>
          </a:xfrm>
          <a:prstGeom prst="rect">
            <a:avLst/>
          </a:prstGeom>
          <a:solidFill>
            <a:srgbClr val="D9E2F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7D4B45B-5845-4DC2-B2BD-238E50C0AAA8}"/>
              </a:ext>
            </a:extLst>
          </p:cNvPr>
          <p:cNvSpPr txBox="1"/>
          <p:nvPr/>
        </p:nvSpPr>
        <p:spPr>
          <a:xfrm>
            <a:off x="736506" y="2072920"/>
            <a:ext cx="68848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006FC1"/>
                </a:solidFill>
              </a:rPr>
              <a:t>Tormentas Eléctricas </a:t>
            </a:r>
          </a:p>
          <a:p>
            <a:r>
              <a:rPr lang="es-ES" sz="4000" b="1" dirty="0">
                <a:solidFill>
                  <a:srgbClr val="006FC1"/>
                </a:solidFill>
              </a:rPr>
              <a:t>¿Cómo proteger a las personas, instalaciones y servicios?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FBAB29A-4580-40F0-BDF2-8B192EC1F89E}"/>
              </a:ext>
            </a:extLst>
          </p:cNvPr>
          <p:cNvSpPr txBox="1"/>
          <p:nvPr/>
        </p:nvSpPr>
        <p:spPr>
          <a:xfrm>
            <a:off x="1946368" y="5665722"/>
            <a:ext cx="4773707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b="1" u="sng" dirty="0"/>
              <a:t>Fecha</a:t>
            </a:r>
            <a:r>
              <a:rPr lang="es-ES" dirty="0"/>
              <a:t>: Viernes 24 de junio 2022 </a:t>
            </a:r>
          </a:p>
          <a:p>
            <a:pPr>
              <a:lnSpc>
                <a:spcPct val="200000"/>
              </a:lnSpc>
            </a:pPr>
            <a:r>
              <a:rPr lang="es-ES" b="1" u="sng" dirty="0"/>
              <a:t>Hora</a:t>
            </a:r>
            <a:r>
              <a:rPr lang="es-ES" dirty="0"/>
              <a:t>: 11h00 (España) </a:t>
            </a:r>
          </a:p>
          <a:p>
            <a:pPr>
              <a:lnSpc>
                <a:spcPct val="200000"/>
              </a:lnSpc>
            </a:pPr>
            <a:r>
              <a:rPr lang="es-ES" b="1" u="sng" dirty="0"/>
              <a:t>Formato</a:t>
            </a:r>
            <a:r>
              <a:rPr lang="es-ES" dirty="0"/>
              <a:t>: Webinar 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977ABB-8E80-4263-85D5-DC1C754F64E8}"/>
              </a:ext>
            </a:extLst>
          </p:cNvPr>
          <p:cNvSpPr txBox="1"/>
          <p:nvPr/>
        </p:nvSpPr>
        <p:spPr>
          <a:xfrm>
            <a:off x="430306" y="304283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006FC1"/>
                </a:solidFill>
              </a:rPr>
              <a:t>WEBINAR</a:t>
            </a:r>
          </a:p>
        </p:txBody>
      </p:sp>
      <p:pic>
        <p:nvPicPr>
          <p:cNvPr id="31" name="Imagen 30" descr="Logotipo&#10;&#10;Descripción generada automáticamente">
            <a:extLst>
              <a:ext uri="{FF2B5EF4-FFF2-40B4-BE49-F238E27FC236}">
                <a16:creationId xmlns:a16="http://schemas.microsoft.com/office/drawing/2014/main" id="{D68863BA-B807-47BA-9330-92E6D914A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49" y="8703875"/>
            <a:ext cx="1599303" cy="385419"/>
          </a:xfrm>
          <a:prstGeom prst="rect">
            <a:avLst/>
          </a:prstGeom>
        </p:spPr>
      </p:pic>
      <p:sp>
        <p:nvSpPr>
          <p:cNvPr id="32" name="Elipse 31">
            <a:extLst>
              <a:ext uri="{FF2B5EF4-FFF2-40B4-BE49-F238E27FC236}">
                <a16:creationId xmlns:a16="http://schemas.microsoft.com/office/drawing/2014/main" id="{7925C544-C741-430D-9600-A9259438CFB0}"/>
              </a:ext>
            </a:extLst>
          </p:cNvPr>
          <p:cNvSpPr/>
          <p:nvPr/>
        </p:nvSpPr>
        <p:spPr>
          <a:xfrm>
            <a:off x="1272020" y="8703875"/>
            <a:ext cx="1289816" cy="126689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83" t="1" r="-4373" b="-4061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48C0A39-D723-4D4A-B297-660EB956CCEA}"/>
              </a:ext>
            </a:extLst>
          </p:cNvPr>
          <p:cNvSpPr txBox="1"/>
          <p:nvPr/>
        </p:nvSpPr>
        <p:spPr>
          <a:xfrm>
            <a:off x="2630125" y="9132241"/>
            <a:ext cx="30817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777AA"/>
                </a:solidFill>
              </a:rPr>
              <a:t>Anaïs Brocheriou</a:t>
            </a:r>
          </a:p>
          <a:p>
            <a:r>
              <a:rPr lang="es-ES" sz="1600" dirty="0"/>
              <a:t>Responsable de los servicios de Detección y Prevención de Rayos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ADFB71-CB8B-487F-991B-1A34EB06E1D3}"/>
              </a:ext>
            </a:extLst>
          </p:cNvPr>
          <p:cNvSpPr txBox="1"/>
          <p:nvPr/>
        </p:nvSpPr>
        <p:spPr>
          <a:xfrm>
            <a:off x="430306" y="304283"/>
            <a:ext cx="6884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WEBINAR</a:t>
            </a:r>
          </a:p>
        </p:txBody>
      </p:sp>
    </p:spTree>
    <p:extLst>
      <p:ext uri="{BB962C8B-B14F-4D97-AF65-F5344CB8AC3E}">
        <p14:creationId xmlns:p14="http://schemas.microsoft.com/office/powerpoint/2010/main" val="325848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>
            <a:extLst>
              <a:ext uri="{FF2B5EF4-FFF2-40B4-BE49-F238E27FC236}">
                <a16:creationId xmlns:a16="http://schemas.microsoft.com/office/drawing/2014/main" id="{E6D84C8B-817C-4A02-9031-E6DEF46103B9}"/>
              </a:ext>
            </a:extLst>
          </p:cNvPr>
          <p:cNvSpPr txBox="1"/>
          <p:nvPr/>
        </p:nvSpPr>
        <p:spPr>
          <a:xfrm>
            <a:off x="251761" y="1051204"/>
            <a:ext cx="31772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/>
              <a:t>Los rayos ocasionan importantes daños y pérdidas en las empresas con una influencia notable en la seguridad de las personas y en la productividad. En Tesicnor llevamos años trabajando en los avisos del riesgo de caída de rayos gracias a nuestra colaboración con la empresa francesa Météorage. Nos permite disponer de alertas tempranas seguras y precisas para que las empresas dispongan del tiempo suficiente para garantizar la seguridad del personal y de sus instalaciones.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D0681C8-DAFE-47F0-AA73-23B9E37829BA}"/>
              </a:ext>
            </a:extLst>
          </p:cNvPr>
          <p:cNvSpPr txBox="1"/>
          <p:nvPr/>
        </p:nvSpPr>
        <p:spPr>
          <a:xfrm>
            <a:off x="3530601" y="1051204"/>
            <a:ext cx="386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/>
              <a:t>El objetivo de este encuentro es informar sobre los distintos tipos de rayos existentes y explicar como se detectan. Hacer hincapié en las distintas problemáticas encontradas en los distintos sectores existentes. Para terminar comentaremos las soluciones que existen a través de algunos casos prácticos.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73A7EB6-1F61-4EAF-880C-E59A680C3ACA}"/>
              </a:ext>
            </a:extLst>
          </p:cNvPr>
          <p:cNvSpPr txBox="1"/>
          <p:nvPr/>
        </p:nvSpPr>
        <p:spPr>
          <a:xfrm>
            <a:off x="518461" y="491471"/>
            <a:ext cx="2542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solidFill>
                  <a:srgbClr val="006FC1"/>
                </a:solidFill>
              </a:rPr>
              <a:t>Presentación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6637FB0-FB88-4ED2-ADE6-7EDCAAA8DD0E}"/>
              </a:ext>
            </a:extLst>
          </p:cNvPr>
          <p:cNvCxnSpPr>
            <a:cxnSpLocks/>
          </p:cNvCxnSpPr>
          <p:nvPr/>
        </p:nvCxnSpPr>
        <p:spPr>
          <a:xfrm>
            <a:off x="1789580" y="5049323"/>
            <a:ext cx="35063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B745A59-395E-4281-ABEE-A8166E70E686}"/>
              </a:ext>
            </a:extLst>
          </p:cNvPr>
          <p:cNvSpPr txBox="1"/>
          <p:nvPr/>
        </p:nvSpPr>
        <p:spPr>
          <a:xfrm>
            <a:off x="0" y="5260133"/>
            <a:ext cx="7559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006FC1"/>
                </a:solidFill>
              </a:rPr>
              <a:t>Estructura de la Jornada y Contenidos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2A41E6A-B91C-4B14-BED0-5D5603910E47}"/>
              </a:ext>
            </a:extLst>
          </p:cNvPr>
          <p:cNvSpPr txBox="1"/>
          <p:nvPr/>
        </p:nvSpPr>
        <p:spPr>
          <a:xfrm>
            <a:off x="1975692" y="6803713"/>
            <a:ext cx="5770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167AC2"/>
                </a:solidFill>
              </a:rPr>
              <a:t>Introducción sobre las tormentas y los rayos</a:t>
            </a:r>
            <a:r>
              <a:rPr lang="es-ES" sz="1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i="1" dirty="0" err="1"/>
              <a:t>Dña</a:t>
            </a:r>
            <a:r>
              <a:rPr lang="es-ES" sz="1600" i="1" dirty="0"/>
              <a:t> Anaïs Brocheriou. Tesicnor </a:t>
            </a:r>
          </a:p>
          <a:p>
            <a:endParaRPr lang="es-ES" sz="1600" dirty="0"/>
          </a:p>
          <a:p>
            <a:r>
              <a:rPr lang="es-ES" sz="1600" dirty="0">
                <a:solidFill>
                  <a:srgbClr val="167AC2"/>
                </a:solidFill>
              </a:rPr>
              <a:t>Consecuencias en distintos sectores y soluciones</a:t>
            </a:r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i="1" dirty="0" err="1"/>
              <a:t>Dña</a:t>
            </a:r>
            <a:r>
              <a:rPr lang="es-ES" sz="1600" i="1" dirty="0"/>
              <a:t> Anaïs Brocheriou. Tesicnor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1600" dirty="0"/>
          </a:p>
          <a:p>
            <a:r>
              <a:rPr lang="es-ES" sz="1600" dirty="0">
                <a:solidFill>
                  <a:srgbClr val="167AC2"/>
                </a:solidFill>
              </a:rPr>
              <a:t>Preguntas, resolución de dudas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/>
              <a:t>Participantes y organizadores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CE00D6C-E5F3-4D70-B600-DDE28FF4D3BB}"/>
              </a:ext>
            </a:extLst>
          </p:cNvPr>
          <p:cNvSpPr txBox="1"/>
          <p:nvPr/>
        </p:nvSpPr>
        <p:spPr>
          <a:xfrm>
            <a:off x="566276" y="6808900"/>
            <a:ext cx="172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167AC2"/>
                </a:solidFill>
              </a:rPr>
              <a:t>11h00-11h05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9634F05-7727-41CD-94DC-EA5A593EE0EF}"/>
              </a:ext>
            </a:extLst>
          </p:cNvPr>
          <p:cNvSpPr txBox="1"/>
          <p:nvPr/>
        </p:nvSpPr>
        <p:spPr>
          <a:xfrm>
            <a:off x="566275" y="7539954"/>
            <a:ext cx="172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167AC2"/>
                </a:solidFill>
              </a:rPr>
              <a:t>11h05-11h30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19031A4-78AB-4F70-84D5-DBD9708E235A}"/>
              </a:ext>
            </a:extLst>
          </p:cNvPr>
          <p:cNvSpPr txBox="1"/>
          <p:nvPr/>
        </p:nvSpPr>
        <p:spPr>
          <a:xfrm>
            <a:off x="566275" y="8271008"/>
            <a:ext cx="172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167AC2"/>
                </a:solidFill>
              </a:rPr>
              <a:t>11h30-11h45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A22F0EC-BBE2-4723-BC1C-CAB1B8C6E758}"/>
              </a:ext>
            </a:extLst>
          </p:cNvPr>
          <p:cNvSpPr txBox="1"/>
          <p:nvPr/>
        </p:nvSpPr>
        <p:spPr>
          <a:xfrm>
            <a:off x="1885017" y="9783714"/>
            <a:ext cx="5311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Llamando al teléfono 948 214 040, o enviando un correo electrónico a </a:t>
            </a:r>
            <a:r>
              <a:rPr lang="es-ES" sz="1600" dirty="0">
                <a:hlinkClick r:id="rId2"/>
              </a:rPr>
              <a:t>contacto@tesicnor.com</a:t>
            </a:r>
            <a:r>
              <a:rPr lang="es-ES" sz="1600" dirty="0"/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205DE0-4706-4AAE-A9E7-35E256FD52AD}"/>
              </a:ext>
            </a:extLst>
          </p:cNvPr>
          <p:cNvSpPr txBox="1"/>
          <p:nvPr/>
        </p:nvSpPr>
        <p:spPr>
          <a:xfrm>
            <a:off x="566275" y="9779863"/>
            <a:ext cx="140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>
                <a:solidFill>
                  <a:srgbClr val="167AC2"/>
                </a:solidFill>
              </a:rPr>
              <a:t>INSCRÍBETE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09D7E2B-EFA8-455F-9216-A1A5D21CDA3F}"/>
              </a:ext>
            </a:extLst>
          </p:cNvPr>
          <p:cNvCxnSpPr>
            <a:cxnSpLocks/>
          </p:cNvCxnSpPr>
          <p:nvPr/>
        </p:nvCxnSpPr>
        <p:spPr>
          <a:xfrm>
            <a:off x="1794063" y="9450992"/>
            <a:ext cx="35063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 descr="Logotipo&#10;&#10;Descripción generada automáticamente">
            <a:extLst>
              <a:ext uri="{FF2B5EF4-FFF2-40B4-BE49-F238E27FC236}">
                <a16:creationId xmlns:a16="http://schemas.microsoft.com/office/drawing/2014/main" id="{4880DE40-5197-449E-9822-F7829BC9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90" y="126811"/>
            <a:ext cx="1195011" cy="29177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FE99CE15-D4C4-4014-803D-20AF62358A81}"/>
              </a:ext>
            </a:extLst>
          </p:cNvPr>
          <p:cNvSpPr txBox="1"/>
          <p:nvPr/>
        </p:nvSpPr>
        <p:spPr>
          <a:xfrm>
            <a:off x="2002585" y="6130550"/>
            <a:ext cx="5770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167AC2"/>
                </a:solidFill>
              </a:rPr>
              <a:t>Apertura Webinar</a:t>
            </a:r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i="1" dirty="0"/>
              <a:t>Don Rubén Guerrero.</a:t>
            </a:r>
          </a:p>
        </p:txBody>
      </p:sp>
    </p:spTree>
    <p:extLst>
      <p:ext uri="{BB962C8B-B14F-4D97-AF65-F5344CB8AC3E}">
        <p14:creationId xmlns:p14="http://schemas.microsoft.com/office/powerpoint/2010/main" val="3109219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623C4EF5FFFB4D8F9BDD87D4861794" ma:contentTypeVersion="3" ma:contentTypeDescription="Crear nuevo documento." ma:contentTypeScope="" ma:versionID="7bd32b444f3796063b116ca20e36b7ae">
  <xsd:schema xmlns:xsd="http://www.w3.org/2001/XMLSchema" xmlns:xs="http://www.w3.org/2001/XMLSchema" xmlns:p="http://schemas.microsoft.com/office/2006/metadata/properties" xmlns:ns3="1646a955-888f-4fe9-9fbf-6651471ec72d" targetNamespace="http://schemas.microsoft.com/office/2006/metadata/properties" ma:root="true" ma:fieldsID="825ef297784ff7b48db341b01557d974" ns3:_="">
    <xsd:import namespace="1646a955-888f-4fe9-9fbf-6651471ec7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a955-888f-4fe9-9fbf-6651471ec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F0F5F2-A5F2-4939-B123-F8CD14479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31FCDD-F8B5-42C2-8581-DB8549B417B4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646a955-888f-4fe9-9fbf-6651471ec72d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13B5861-7614-4CA7-B310-201F3AB1E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6a955-888f-4fe9-9fbf-6651471ec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237</Words>
  <Application>Microsoft Office PowerPoint</Application>
  <PresentationFormat>Personalizado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Anaïs Brocheriou - Tesicnor</dc:creator>
  <cp:lastModifiedBy>Contacto - Tesicnor</cp:lastModifiedBy>
  <cp:revision>25</cp:revision>
  <cp:lastPrinted>2021-02-09T09:43:50Z</cp:lastPrinted>
  <dcterms:created xsi:type="dcterms:W3CDTF">2021-02-04T14:16:13Z</dcterms:created>
  <dcterms:modified xsi:type="dcterms:W3CDTF">2022-05-16T12:06:29Z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0x0101003A623C4EF5FFFB4D8F9BDD87D4861794</vt:lpwstr>
  </property>
</Properties>
</file>