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9" r:id="rId5"/>
    <p:sldId id="270" r:id="rId6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DD4"/>
    <a:srgbClr val="006FC1"/>
    <a:srgbClr val="00407A"/>
    <a:srgbClr val="167AC2"/>
    <a:srgbClr val="E6E6E6"/>
    <a:srgbClr val="1777AA"/>
    <a:srgbClr val="968679"/>
    <a:srgbClr val="AB9887"/>
    <a:srgbClr val="D9E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C0C0-4192-4B36-BC7D-E0D9135CABE9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819B-B7A2-4986-B1D8-79E7BBA53A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907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C0C0-4192-4B36-BC7D-E0D9135CABE9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819B-B7A2-4986-B1D8-79E7BBA53A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600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C0C0-4192-4B36-BC7D-E0D9135CABE9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819B-B7A2-4986-B1D8-79E7BBA53A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891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C0C0-4192-4B36-BC7D-E0D9135CABE9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819B-B7A2-4986-B1D8-79E7BBA53A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685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C0C0-4192-4B36-BC7D-E0D9135CABE9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819B-B7A2-4986-B1D8-79E7BBA53A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589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C0C0-4192-4B36-BC7D-E0D9135CABE9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819B-B7A2-4986-B1D8-79E7BBA53A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661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C0C0-4192-4B36-BC7D-E0D9135CABE9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819B-B7A2-4986-B1D8-79E7BBA53A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15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C0C0-4192-4B36-BC7D-E0D9135CABE9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819B-B7A2-4986-B1D8-79E7BBA53A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948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C0C0-4192-4B36-BC7D-E0D9135CABE9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819B-B7A2-4986-B1D8-79E7BBA53A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981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C0C0-4192-4B36-BC7D-E0D9135CABE9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819B-B7A2-4986-B1D8-79E7BBA53A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49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C0C0-4192-4B36-BC7D-E0D9135CABE9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819B-B7A2-4986-B1D8-79E7BBA53A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23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DC0C0-4192-4B36-BC7D-E0D9135CABE9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9819B-B7A2-4986-B1D8-79E7BBA53A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553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tesicnor.com/?p=26923&amp;preview=true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xterior, camino, camioneta, edificio&#10;&#10;Descripción generada automáticamente">
            <a:extLst>
              <a:ext uri="{FF2B5EF4-FFF2-40B4-BE49-F238E27FC236}">
                <a16:creationId xmlns:a16="http://schemas.microsoft.com/office/drawing/2014/main" id="{9D56060E-9B22-4D6E-A3EA-D8AE7E72A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598" y="-33722"/>
            <a:ext cx="8066870" cy="537791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DC94FB0-3D44-4B68-924C-EA1BC2988CF2}"/>
              </a:ext>
            </a:extLst>
          </p:cNvPr>
          <p:cNvSpPr/>
          <p:nvPr/>
        </p:nvSpPr>
        <p:spPr>
          <a:xfrm>
            <a:off x="0" y="5251864"/>
            <a:ext cx="7559674" cy="221409"/>
          </a:xfrm>
          <a:prstGeom prst="rect">
            <a:avLst/>
          </a:prstGeom>
          <a:solidFill>
            <a:srgbClr val="548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3B754E0-6C79-493A-AC07-9E66BD3C18B5}"/>
              </a:ext>
            </a:extLst>
          </p:cNvPr>
          <p:cNvSpPr/>
          <p:nvPr/>
        </p:nvSpPr>
        <p:spPr>
          <a:xfrm>
            <a:off x="1435193" y="5597405"/>
            <a:ext cx="4773707" cy="1891898"/>
          </a:xfrm>
          <a:prstGeom prst="rect">
            <a:avLst/>
          </a:prstGeom>
          <a:solidFill>
            <a:srgbClr val="D9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2E72E4-0C72-4795-B401-1D3FD0E4AE34}"/>
              </a:ext>
            </a:extLst>
          </p:cNvPr>
          <p:cNvSpPr txBox="1"/>
          <p:nvPr/>
        </p:nvSpPr>
        <p:spPr>
          <a:xfrm>
            <a:off x="1315093" y="8020739"/>
            <a:ext cx="1994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i="0" u="none" strike="noStrike" baseline="0" dirty="0">
                <a:solidFill>
                  <a:srgbClr val="006FC1"/>
                </a:solidFill>
                <a:latin typeface="Verdana" panose="020B0604030504040204" pitchFamily="34" charset="0"/>
              </a:rPr>
              <a:t>Dirigido por: </a:t>
            </a:r>
            <a:endParaRPr lang="es-ES" b="1" dirty="0">
              <a:solidFill>
                <a:srgbClr val="006FC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FBAB29A-4580-40F0-BDF2-8B192EC1F89E}"/>
              </a:ext>
            </a:extLst>
          </p:cNvPr>
          <p:cNvSpPr txBox="1"/>
          <p:nvPr/>
        </p:nvSpPr>
        <p:spPr>
          <a:xfrm>
            <a:off x="1946368" y="5665722"/>
            <a:ext cx="4773707" cy="1676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" b="1" u="sng" dirty="0"/>
              <a:t>Fecha</a:t>
            </a:r>
            <a:r>
              <a:rPr lang="es-ES" dirty="0"/>
              <a:t>: Viernes 29 de abril de 2022 </a:t>
            </a:r>
          </a:p>
          <a:p>
            <a:pPr>
              <a:lnSpc>
                <a:spcPct val="200000"/>
              </a:lnSpc>
            </a:pPr>
            <a:r>
              <a:rPr lang="es-ES" b="1" u="sng" dirty="0"/>
              <a:t>Hora</a:t>
            </a:r>
            <a:r>
              <a:rPr lang="es-ES" dirty="0"/>
              <a:t>: 11h (España)</a:t>
            </a:r>
          </a:p>
          <a:p>
            <a:pPr>
              <a:lnSpc>
                <a:spcPct val="200000"/>
              </a:lnSpc>
            </a:pPr>
            <a:r>
              <a:rPr lang="es-ES" b="1" u="sng" dirty="0"/>
              <a:t>Formato</a:t>
            </a:r>
            <a:r>
              <a:rPr lang="es-ES" dirty="0"/>
              <a:t>: Webinar  </a:t>
            </a:r>
          </a:p>
        </p:txBody>
      </p:sp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95B9E6EC-E8D7-4C4B-B491-10F25744980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17" y="8692438"/>
            <a:ext cx="1695639" cy="41400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BEB32552-86D2-4438-8551-AF87E7EA5B4F}"/>
              </a:ext>
            </a:extLst>
          </p:cNvPr>
          <p:cNvSpPr txBox="1"/>
          <p:nvPr/>
        </p:nvSpPr>
        <p:spPr>
          <a:xfrm>
            <a:off x="3296117" y="9076965"/>
            <a:ext cx="2900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548DD4"/>
                </a:solidFill>
              </a:rPr>
              <a:t>Carlos Igual Alonso</a:t>
            </a:r>
          </a:p>
          <a:p>
            <a:pPr algn="just"/>
            <a:r>
              <a:rPr lang="es-ES" sz="1600" dirty="0"/>
              <a:t>Consejero Seguridad Mercancías Peligrosas ADR /</a:t>
            </a:r>
            <a:r>
              <a:rPr lang="es-ES" sz="1600" dirty="0" err="1"/>
              <a:t>RID</a:t>
            </a:r>
            <a:r>
              <a:rPr lang="es-ES" sz="1600" dirty="0"/>
              <a:t>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A1E4E8B-6B30-4B3E-8526-2B5CF79A9499}"/>
              </a:ext>
            </a:extLst>
          </p:cNvPr>
          <p:cNvSpPr/>
          <p:nvPr/>
        </p:nvSpPr>
        <p:spPr>
          <a:xfrm>
            <a:off x="-1" y="5251864"/>
            <a:ext cx="7573121" cy="154767"/>
          </a:xfrm>
          <a:prstGeom prst="rect">
            <a:avLst/>
          </a:prstGeom>
          <a:solidFill>
            <a:srgbClr val="548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386A9A3-30E5-46F2-A6F9-EF5F9CFB4959}"/>
              </a:ext>
            </a:extLst>
          </p:cNvPr>
          <p:cNvSpPr/>
          <p:nvPr/>
        </p:nvSpPr>
        <p:spPr>
          <a:xfrm>
            <a:off x="187020" y="1972881"/>
            <a:ext cx="7035239" cy="2393577"/>
          </a:xfrm>
          <a:prstGeom prst="rect">
            <a:avLst/>
          </a:prstGeom>
          <a:solidFill>
            <a:srgbClr val="D9E2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703D0B9-525A-4A9E-AA3A-40AFDF7BD820}"/>
              </a:ext>
            </a:extLst>
          </p:cNvPr>
          <p:cNvSpPr txBox="1"/>
          <p:nvPr/>
        </p:nvSpPr>
        <p:spPr>
          <a:xfrm>
            <a:off x="111352" y="2200173"/>
            <a:ext cx="73504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spc="300" dirty="0">
                <a:solidFill>
                  <a:srgbClr val="006FC1"/>
                </a:solidFill>
              </a:rPr>
              <a:t>MMPP RD 3/2022 SOSTENIBILIDAD TRANSPORTE</a:t>
            </a:r>
            <a:endParaRPr lang="es-ES" sz="4400" b="1" spc="300" dirty="0">
              <a:solidFill>
                <a:srgbClr val="006FC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6A1FF33-148F-4B87-AC2D-F01F3ED7BE9C}"/>
              </a:ext>
            </a:extLst>
          </p:cNvPr>
          <p:cNvSpPr txBox="1"/>
          <p:nvPr/>
        </p:nvSpPr>
        <p:spPr>
          <a:xfrm>
            <a:off x="415317" y="284157"/>
            <a:ext cx="298076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WEBINAR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C5B516C-E053-400A-B9A7-062C035A3132}"/>
              </a:ext>
            </a:extLst>
          </p:cNvPr>
          <p:cNvSpPr txBox="1"/>
          <p:nvPr/>
        </p:nvSpPr>
        <p:spPr>
          <a:xfrm>
            <a:off x="415794" y="288157"/>
            <a:ext cx="298076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WEBINAR</a:t>
            </a:r>
          </a:p>
        </p:txBody>
      </p:sp>
      <p:pic>
        <p:nvPicPr>
          <p:cNvPr id="20" name="Imagen 19" descr="Foto montaje de la cara de un hombre con traje y corbata&#10;&#10;Descripción generada automáticamente">
            <a:extLst>
              <a:ext uri="{FF2B5EF4-FFF2-40B4-BE49-F238E27FC236}">
                <a16:creationId xmlns:a16="http://schemas.microsoft.com/office/drawing/2014/main" id="{BDEB0518-FC48-42CA-A773-8BD36931B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97" y="8475377"/>
            <a:ext cx="1695638" cy="169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89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150CE9C-2033-46F5-A584-F09D173474E6}"/>
              </a:ext>
            </a:extLst>
          </p:cNvPr>
          <p:cNvSpPr txBox="1"/>
          <p:nvPr/>
        </p:nvSpPr>
        <p:spPr>
          <a:xfrm>
            <a:off x="442650" y="935852"/>
            <a:ext cx="6539345" cy="4524315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algn="just"/>
            <a:r>
              <a:rPr lang="es-ES" dirty="0"/>
              <a:t>El pasado 1 de marzo entro en vigor el Real Decreto-ley 3/2022 por el que se regulan una serie de medidas para la mejora del transporte de mercancías por carreta y del funcionamiento de la cadena logística.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El objetivo de este webinar gratuito es informar de cuales son los principales cambios introducidos por esta norma en la Ley 16/1987 de Ordenación de los Transportes Terrestres,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dirty="0"/>
              <a:t> en relación a las operaciones de carga/descarga de los vehículos con mercancías peligrosas en el ámbito de los distintos intervinientes en la cadena de transporte.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Asimismo, un segundo objetivo persigue la interpretación que desde Tesicnor hacemos de estas modificaciones y sus implicaciones de cara a la figura del Consejero de Seguridad en las empresas afectadas.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2F3847B-5DCF-4C84-922E-491A45D1EA2A}"/>
              </a:ext>
            </a:extLst>
          </p:cNvPr>
          <p:cNvSpPr txBox="1"/>
          <p:nvPr/>
        </p:nvSpPr>
        <p:spPr>
          <a:xfrm>
            <a:off x="-1" y="5007747"/>
            <a:ext cx="75596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rgbClr val="006FC1"/>
                </a:solidFill>
              </a:rPr>
              <a:t>Estructura de la Jornada y Contenidos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E140C81-DB49-4797-A22C-423A8A3D3E94}"/>
              </a:ext>
            </a:extLst>
          </p:cNvPr>
          <p:cNvSpPr txBox="1"/>
          <p:nvPr/>
        </p:nvSpPr>
        <p:spPr>
          <a:xfrm>
            <a:off x="1965980" y="6490232"/>
            <a:ext cx="4955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548DD4"/>
                </a:solidFill>
              </a:rPr>
              <a:t>Principales cambios normativos en relación a las operaciones de carga/descarga. Obligaciones de los participantes.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i="1" dirty="0"/>
              <a:t>Don Carlos Igual Alonso. </a:t>
            </a:r>
          </a:p>
          <a:p>
            <a:endParaRPr lang="es-ES" sz="1600" dirty="0"/>
          </a:p>
          <a:p>
            <a:r>
              <a:rPr lang="es-ES" dirty="0">
                <a:solidFill>
                  <a:srgbClr val="167AC2"/>
                </a:solidFill>
              </a:rPr>
              <a:t>Consultas y preguntas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i="1" dirty="0"/>
              <a:t>Don Carlos Igual Alonso. </a:t>
            </a:r>
            <a:endParaRPr lang="es-ES" dirty="0"/>
          </a:p>
          <a:p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E876188-EE66-454A-94B0-5A83B803EBB5}"/>
              </a:ext>
            </a:extLst>
          </p:cNvPr>
          <p:cNvSpPr txBox="1"/>
          <p:nvPr/>
        </p:nvSpPr>
        <p:spPr>
          <a:xfrm>
            <a:off x="529672" y="6529286"/>
            <a:ext cx="1318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167AC2"/>
                </a:solidFill>
              </a:rPr>
              <a:t>11h00-11h30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AA64DA6-0DFF-4A0B-AC3E-7B4E03B3FAD1}"/>
              </a:ext>
            </a:extLst>
          </p:cNvPr>
          <p:cNvSpPr txBox="1"/>
          <p:nvPr/>
        </p:nvSpPr>
        <p:spPr>
          <a:xfrm>
            <a:off x="529671" y="7609962"/>
            <a:ext cx="1409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167AC2"/>
                </a:solidFill>
              </a:rPr>
              <a:t>11h30-11h45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DF96A6C-B0EF-4A6A-82BE-5A8B3E2B7C25}"/>
              </a:ext>
            </a:extLst>
          </p:cNvPr>
          <p:cNvSpPr txBox="1"/>
          <p:nvPr/>
        </p:nvSpPr>
        <p:spPr>
          <a:xfrm>
            <a:off x="1819836" y="9535492"/>
            <a:ext cx="5855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i="0" dirty="0">
                <a:solidFill>
                  <a:srgbClr val="2271B1"/>
                </a:solidFill>
                <a:effectLst/>
                <a:latin typeface="-apple-system"/>
                <a:hlinkClick r:id="rId2"/>
              </a:rPr>
              <a:t>https://www.tesicnor.com/</a:t>
            </a:r>
            <a:r>
              <a:rPr lang="es-ES" sz="1600" b="1" i="0" dirty="0">
                <a:solidFill>
                  <a:srgbClr val="2271B1"/>
                </a:solidFill>
                <a:effectLst/>
                <a:latin typeface="-apple-system"/>
                <a:hlinkClick r:id="rId2"/>
              </a:rPr>
              <a:t>webinar-mercancias-peligrosas-2022</a:t>
            </a:r>
            <a:r>
              <a:rPr lang="es-ES" sz="1600" b="0" i="0" dirty="0">
                <a:solidFill>
                  <a:srgbClr val="2271B1"/>
                </a:solidFill>
                <a:effectLst/>
                <a:latin typeface="-apple-system"/>
                <a:hlinkClick r:id="rId2"/>
              </a:rPr>
              <a:t>/</a:t>
            </a:r>
            <a:r>
              <a:rPr lang="es-ES" sz="1600" b="0" i="0" dirty="0">
                <a:solidFill>
                  <a:srgbClr val="646970"/>
                </a:solidFill>
                <a:effectLst/>
                <a:latin typeface="-apple-system"/>
              </a:rPr>
              <a:t> ‎</a:t>
            </a:r>
            <a:endParaRPr lang="es-ES" sz="160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82A6565-0C22-4F68-B4C0-6D171BBDA049}"/>
              </a:ext>
            </a:extLst>
          </p:cNvPr>
          <p:cNvSpPr txBox="1"/>
          <p:nvPr/>
        </p:nvSpPr>
        <p:spPr>
          <a:xfrm>
            <a:off x="529671" y="9517353"/>
            <a:ext cx="140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>
                <a:solidFill>
                  <a:srgbClr val="167AC2"/>
                </a:solidFill>
              </a:rPr>
              <a:t>INSCRÍBETE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7224677B-F30A-4338-B276-6B7FF9B88741}"/>
              </a:ext>
            </a:extLst>
          </p:cNvPr>
          <p:cNvCxnSpPr>
            <a:cxnSpLocks/>
          </p:cNvCxnSpPr>
          <p:nvPr/>
        </p:nvCxnSpPr>
        <p:spPr>
          <a:xfrm>
            <a:off x="1959163" y="9135521"/>
            <a:ext cx="35063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91B8A466-AFBA-48F6-BC9D-E080DE38A955}"/>
              </a:ext>
            </a:extLst>
          </p:cNvPr>
          <p:cNvCxnSpPr>
            <a:cxnSpLocks/>
          </p:cNvCxnSpPr>
          <p:nvPr/>
        </p:nvCxnSpPr>
        <p:spPr>
          <a:xfrm>
            <a:off x="1668930" y="5517319"/>
            <a:ext cx="35063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7919198-1BB8-4920-A877-20DC6A36DFB7}"/>
              </a:ext>
            </a:extLst>
          </p:cNvPr>
          <p:cNvSpPr txBox="1"/>
          <p:nvPr/>
        </p:nvSpPr>
        <p:spPr>
          <a:xfrm>
            <a:off x="503715" y="179370"/>
            <a:ext cx="1864735" cy="461665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algn="just"/>
            <a:r>
              <a:rPr lang="es-ES" sz="2400" b="1" dirty="0">
                <a:solidFill>
                  <a:srgbClr val="006FC1"/>
                </a:solidFill>
              </a:rPr>
              <a:t>Presentación</a:t>
            </a:r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E5EF11BE-3BE1-48B7-B424-2D15CD5D4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129" y="114326"/>
            <a:ext cx="2020576" cy="52811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0C04864-F227-448F-9611-1179096D6E9F}"/>
              </a:ext>
            </a:extLst>
          </p:cNvPr>
          <p:cNvSpPr txBox="1"/>
          <p:nvPr/>
        </p:nvSpPr>
        <p:spPr>
          <a:xfrm>
            <a:off x="2050117" y="5757309"/>
            <a:ext cx="5770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548DD4"/>
                </a:solidFill>
              </a:rPr>
              <a:t>Apertura</a:t>
            </a:r>
            <a:r>
              <a:rPr lang="es-ES" dirty="0">
                <a:solidFill>
                  <a:srgbClr val="167AC2"/>
                </a:solidFill>
              </a:rPr>
              <a:t> </a:t>
            </a:r>
            <a:r>
              <a:rPr lang="es-ES" dirty="0">
                <a:solidFill>
                  <a:srgbClr val="548DD4"/>
                </a:solidFill>
              </a:rPr>
              <a:t>Webinar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i="1" dirty="0"/>
              <a:t>Don Rubén Guerrero. Tesicnor </a:t>
            </a:r>
          </a:p>
        </p:txBody>
      </p:sp>
    </p:spTree>
    <p:extLst>
      <p:ext uri="{BB962C8B-B14F-4D97-AF65-F5344CB8AC3E}">
        <p14:creationId xmlns:p14="http://schemas.microsoft.com/office/powerpoint/2010/main" val="40029159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D68B942DAB2D64E8CC86AC5AAE73BFE" ma:contentTypeVersion="10" ma:contentTypeDescription="Crear nuevo documento." ma:contentTypeScope="" ma:versionID="b37bbfc5e06861a2dd24d8962aff884d">
  <xsd:schema xmlns:xsd="http://www.w3.org/2001/XMLSchema" xmlns:xs="http://www.w3.org/2001/XMLSchema" xmlns:p="http://schemas.microsoft.com/office/2006/metadata/properties" xmlns:ns3="b617725c-cb2c-4d33-af71-7e846cdf82c2" xmlns:ns4="f736c2a8-9142-420d-9773-a3fa2eb23754" targetNamespace="http://schemas.microsoft.com/office/2006/metadata/properties" ma:root="true" ma:fieldsID="56741f7148488df15231ca9d2695a83f" ns3:_="" ns4:_="">
    <xsd:import namespace="b617725c-cb2c-4d33-af71-7e846cdf82c2"/>
    <xsd:import namespace="f736c2a8-9142-420d-9773-a3fa2eb237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7725c-cb2c-4d33-af71-7e846cdf82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6c2a8-9142-420d-9773-a3fa2eb2375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31FCDD-F8B5-42C2-8581-DB8549B417B4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f736c2a8-9142-420d-9773-a3fa2eb23754"/>
    <ds:schemaRef ds:uri="http://purl.org/dc/dcmitype/"/>
    <ds:schemaRef ds:uri="http://www.w3.org/XML/1998/namespace"/>
    <ds:schemaRef ds:uri="b617725c-cb2c-4d33-af71-7e846cdf82c2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EF0F5F2-A5F2-4939-B123-F8CD144795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B48904-A600-4617-A705-ABFB1CBBC3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17725c-cb2c-4d33-af71-7e846cdf82c2"/>
    <ds:schemaRef ds:uri="f736c2a8-9142-420d-9773-a3fa2eb237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704</TotalTime>
  <Words>225</Words>
  <Application>Microsoft Office PowerPoint</Application>
  <PresentationFormat>Personalizado</PresentationFormat>
  <Paragraphs>30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-apple-system</vt:lpstr>
      <vt:lpstr>Arial</vt:lpstr>
      <vt:lpstr>Calibri</vt:lpstr>
      <vt:lpstr>Calibri Light</vt:lpstr>
      <vt:lpstr>Verdana</vt:lpstr>
      <vt:lpstr>Wingdings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Anaïs Brocheriou - Tesicnor</dc:creator>
  <cp:lastModifiedBy>Contacto - Tesicnor</cp:lastModifiedBy>
  <cp:revision>76</cp:revision>
  <cp:lastPrinted>2021-02-09T09:43:50Z</cp:lastPrinted>
  <dcterms:created xsi:type="dcterms:W3CDTF">2021-02-04T14:16:13Z</dcterms:created>
  <dcterms:modified xsi:type="dcterms:W3CDTF">2022-04-11T07:29:03Z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0x010100BD68B942DAB2D64E8CC86AC5AAE73BFE</vt:lpwstr>
  </property>
</Properties>
</file>